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6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3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5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3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43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8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9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4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5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6A4C3-0133-49D5-900A-99699FA9A83B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2796-8F3E-426D-B280-10B344AD0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9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6.wmf"/><Relationship Id="rId12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image" Target="../media/image10.jpeg"/><Relationship Id="rId5" Type="http://schemas.openxmlformats.org/officeDocument/2006/relationships/image" Target="../media/image2.jpeg"/><Relationship Id="rId10" Type="http://schemas.openxmlformats.org/officeDocument/2006/relationships/image" Target="../media/image9.wmf"/><Relationship Id="rId4" Type="http://schemas.openxmlformats.org/officeDocument/2006/relationships/image" Target="../media/image1.jpeg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4603" y="115911"/>
            <a:ext cx="9144000" cy="6465194"/>
          </a:xfrm>
        </p:spPr>
        <p:txBody>
          <a:bodyPr>
            <a:normAutofit/>
          </a:bodyPr>
          <a:lstStyle/>
          <a:p>
            <a:r>
              <a:rPr lang="en-GB" dirty="0" smtClean="0"/>
              <a:t>Bonjour Year 5</a:t>
            </a:r>
          </a:p>
          <a:p>
            <a:pPr algn="l"/>
            <a:r>
              <a:rPr lang="en-GB" dirty="0" smtClean="0"/>
              <a:t>This week I would like you to design your own street, and label it in French. 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The next slide shows you how to get started. 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You need to have 2 rows of buildings facing each other, with 5 buildings on each side. </a:t>
            </a:r>
            <a:endParaRPr lang="en-GB" dirty="0"/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Draw and label in French what each building is, you can’t use the same building twice.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Good luck.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83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4"/>
          <p:cNvSpPr>
            <a:spLocks noChangeShapeType="1"/>
          </p:cNvSpPr>
          <p:nvPr/>
        </p:nvSpPr>
        <p:spPr bwMode="auto">
          <a:xfrm flipH="1">
            <a:off x="1524000" y="2492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19" name="Line 5"/>
          <p:cNvSpPr>
            <a:spLocks noChangeShapeType="1"/>
          </p:cNvSpPr>
          <p:nvPr/>
        </p:nvSpPr>
        <p:spPr bwMode="auto">
          <a:xfrm flipH="1" flipV="1">
            <a:off x="1524000" y="40767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0" name="Text Box 17"/>
          <p:cNvSpPr txBox="1">
            <a:spLocks noChangeArrowheads="1"/>
          </p:cNvSpPr>
          <p:nvPr/>
        </p:nvSpPr>
        <p:spPr bwMode="auto">
          <a:xfrm>
            <a:off x="4943476" y="1"/>
            <a:ext cx="3635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/>
              <a:t>La Rue Principale</a:t>
            </a:r>
            <a:endParaRPr lang="en-US" altLang="en-US" sz="1200" b="1"/>
          </a:p>
        </p:txBody>
      </p:sp>
      <p:pic>
        <p:nvPicPr>
          <p:cNvPr id="34821" name="Picture 29" descr="MPj043314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284538"/>
            <a:ext cx="1039812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29" descr="MPj043314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6" y="3357564"/>
            <a:ext cx="10461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15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2492376"/>
            <a:ext cx="96678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15" descr="j02129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492376"/>
            <a:ext cx="917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825" name="Straight Connector 18"/>
          <p:cNvCxnSpPr>
            <a:cxnSpLocks noChangeShapeType="1"/>
          </p:cNvCxnSpPr>
          <p:nvPr/>
        </p:nvCxnSpPr>
        <p:spPr bwMode="auto">
          <a:xfrm>
            <a:off x="1524000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Straight Connector 19"/>
          <p:cNvCxnSpPr>
            <a:cxnSpLocks noChangeShapeType="1"/>
          </p:cNvCxnSpPr>
          <p:nvPr/>
        </p:nvCxnSpPr>
        <p:spPr bwMode="auto">
          <a:xfrm>
            <a:off x="6311900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7" name="Straight Connector 20"/>
          <p:cNvCxnSpPr>
            <a:cxnSpLocks noChangeShapeType="1"/>
          </p:cNvCxnSpPr>
          <p:nvPr/>
        </p:nvCxnSpPr>
        <p:spPr bwMode="auto">
          <a:xfrm>
            <a:off x="5591176" y="3213100"/>
            <a:ext cx="396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8" name="Straight Connector 21"/>
          <p:cNvCxnSpPr>
            <a:cxnSpLocks noChangeShapeType="1"/>
          </p:cNvCxnSpPr>
          <p:nvPr/>
        </p:nvCxnSpPr>
        <p:spPr bwMode="auto">
          <a:xfrm>
            <a:off x="4727575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9" name="Straight Connector 22"/>
          <p:cNvCxnSpPr>
            <a:cxnSpLocks noChangeShapeType="1"/>
          </p:cNvCxnSpPr>
          <p:nvPr/>
        </p:nvCxnSpPr>
        <p:spPr bwMode="auto">
          <a:xfrm>
            <a:off x="3935414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0" name="Straight Connector 23"/>
          <p:cNvCxnSpPr>
            <a:cxnSpLocks noChangeShapeType="1"/>
          </p:cNvCxnSpPr>
          <p:nvPr/>
        </p:nvCxnSpPr>
        <p:spPr bwMode="auto">
          <a:xfrm>
            <a:off x="3143250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1" name="Straight Connector 24"/>
          <p:cNvCxnSpPr>
            <a:cxnSpLocks noChangeShapeType="1"/>
          </p:cNvCxnSpPr>
          <p:nvPr/>
        </p:nvCxnSpPr>
        <p:spPr bwMode="auto">
          <a:xfrm>
            <a:off x="2351089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2" name="Straight Connector 25"/>
          <p:cNvCxnSpPr>
            <a:cxnSpLocks noChangeShapeType="1"/>
          </p:cNvCxnSpPr>
          <p:nvPr/>
        </p:nvCxnSpPr>
        <p:spPr bwMode="auto">
          <a:xfrm>
            <a:off x="9551989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3" name="Straight Connector 26"/>
          <p:cNvCxnSpPr>
            <a:cxnSpLocks noChangeShapeType="1"/>
          </p:cNvCxnSpPr>
          <p:nvPr/>
        </p:nvCxnSpPr>
        <p:spPr bwMode="auto">
          <a:xfrm>
            <a:off x="8688389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Straight Connector 27"/>
          <p:cNvCxnSpPr>
            <a:cxnSpLocks noChangeShapeType="1"/>
          </p:cNvCxnSpPr>
          <p:nvPr/>
        </p:nvCxnSpPr>
        <p:spPr bwMode="auto">
          <a:xfrm>
            <a:off x="7896225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Straight Connector 28"/>
          <p:cNvCxnSpPr>
            <a:cxnSpLocks noChangeShapeType="1"/>
          </p:cNvCxnSpPr>
          <p:nvPr/>
        </p:nvCxnSpPr>
        <p:spPr bwMode="auto">
          <a:xfrm>
            <a:off x="7104064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Straight Connector 29"/>
          <p:cNvCxnSpPr>
            <a:cxnSpLocks noChangeShapeType="1"/>
          </p:cNvCxnSpPr>
          <p:nvPr/>
        </p:nvCxnSpPr>
        <p:spPr bwMode="auto">
          <a:xfrm>
            <a:off x="10272714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7" name="Rectangle 1"/>
          <p:cNvSpPr>
            <a:spLocks noChangeArrowheads="1"/>
          </p:cNvSpPr>
          <p:nvPr/>
        </p:nvSpPr>
        <p:spPr bwMode="auto">
          <a:xfrm>
            <a:off x="1524001" y="276225"/>
            <a:ext cx="1763713" cy="16398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3382963" y="276226"/>
            <a:ext cx="1763712" cy="164147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Rectangle 22"/>
          <p:cNvSpPr>
            <a:spLocks noChangeArrowheads="1"/>
          </p:cNvSpPr>
          <p:nvPr/>
        </p:nvSpPr>
        <p:spPr bwMode="auto">
          <a:xfrm>
            <a:off x="5219701" y="276225"/>
            <a:ext cx="1763713" cy="16398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7058026" y="276225"/>
            <a:ext cx="1763713" cy="16398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Rectangle 24"/>
          <p:cNvSpPr>
            <a:spLocks noChangeArrowheads="1"/>
          </p:cNvSpPr>
          <p:nvPr/>
        </p:nvSpPr>
        <p:spPr bwMode="auto">
          <a:xfrm>
            <a:off x="8885238" y="276225"/>
            <a:ext cx="1763712" cy="16398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Rectangle 2"/>
          <p:cNvSpPr>
            <a:spLocks noChangeArrowheads="1"/>
          </p:cNvSpPr>
          <p:nvPr/>
        </p:nvSpPr>
        <p:spPr bwMode="auto">
          <a:xfrm>
            <a:off x="1524001" y="1954213"/>
            <a:ext cx="1763713" cy="44291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Rectangle 26"/>
          <p:cNvSpPr>
            <a:spLocks noChangeArrowheads="1"/>
          </p:cNvSpPr>
          <p:nvPr/>
        </p:nvSpPr>
        <p:spPr bwMode="auto">
          <a:xfrm>
            <a:off x="3365501" y="1982788"/>
            <a:ext cx="1763713" cy="44291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Rectangle 27"/>
          <p:cNvSpPr>
            <a:spLocks noChangeArrowheads="1"/>
          </p:cNvSpPr>
          <p:nvPr/>
        </p:nvSpPr>
        <p:spPr bwMode="auto">
          <a:xfrm>
            <a:off x="5227638" y="1962151"/>
            <a:ext cx="1763712" cy="4429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Rectangle 28"/>
          <p:cNvSpPr>
            <a:spLocks noChangeArrowheads="1"/>
          </p:cNvSpPr>
          <p:nvPr/>
        </p:nvSpPr>
        <p:spPr bwMode="auto">
          <a:xfrm>
            <a:off x="7058026" y="1962151"/>
            <a:ext cx="1763713" cy="4429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Rectangle 29"/>
          <p:cNvSpPr>
            <a:spLocks noChangeArrowheads="1"/>
          </p:cNvSpPr>
          <p:nvPr/>
        </p:nvSpPr>
        <p:spPr bwMode="auto">
          <a:xfrm>
            <a:off x="8885238" y="1962151"/>
            <a:ext cx="1763712" cy="44291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7" name="Rectangle 30"/>
          <p:cNvSpPr>
            <a:spLocks noChangeArrowheads="1"/>
          </p:cNvSpPr>
          <p:nvPr/>
        </p:nvSpPr>
        <p:spPr bwMode="auto">
          <a:xfrm>
            <a:off x="1524001" y="5102226"/>
            <a:ext cx="1763713" cy="164147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8" name="Rectangle 31"/>
          <p:cNvSpPr>
            <a:spLocks noChangeArrowheads="1"/>
          </p:cNvSpPr>
          <p:nvPr/>
        </p:nvSpPr>
        <p:spPr bwMode="auto">
          <a:xfrm>
            <a:off x="3341689" y="5089525"/>
            <a:ext cx="1762125" cy="16398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9" name="Rectangle 32"/>
          <p:cNvSpPr>
            <a:spLocks noChangeArrowheads="1"/>
          </p:cNvSpPr>
          <p:nvPr/>
        </p:nvSpPr>
        <p:spPr bwMode="auto">
          <a:xfrm>
            <a:off x="5184776" y="5089525"/>
            <a:ext cx="1763713" cy="16398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0" name="Rectangle 33"/>
          <p:cNvSpPr>
            <a:spLocks noChangeArrowheads="1"/>
          </p:cNvSpPr>
          <p:nvPr/>
        </p:nvSpPr>
        <p:spPr bwMode="auto">
          <a:xfrm>
            <a:off x="7037388" y="5081589"/>
            <a:ext cx="1763712" cy="164147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1" name="Rectangle 34"/>
          <p:cNvSpPr>
            <a:spLocks noChangeArrowheads="1"/>
          </p:cNvSpPr>
          <p:nvPr/>
        </p:nvSpPr>
        <p:spPr bwMode="auto">
          <a:xfrm>
            <a:off x="8885238" y="5081589"/>
            <a:ext cx="1763712" cy="164147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2" name="Rectangle 35"/>
          <p:cNvSpPr>
            <a:spLocks noChangeArrowheads="1"/>
          </p:cNvSpPr>
          <p:nvPr/>
        </p:nvSpPr>
        <p:spPr bwMode="auto">
          <a:xfrm>
            <a:off x="1524001" y="4262438"/>
            <a:ext cx="1763713" cy="44291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3" name="Rectangle 36"/>
          <p:cNvSpPr>
            <a:spLocks noChangeArrowheads="1"/>
          </p:cNvSpPr>
          <p:nvPr/>
        </p:nvSpPr>
        <p:spPr bwMode="auto">
          <a:xfrm>
            <a:off x="3359151" y="4262438"/>
            <a:ext cx="1763713" cy="44291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4" name="Rectangle 37"/>
          <p:cNvSpPr>
            <a:spLocks noChangeArrowheads="1"/>
          </p:cNvSpPr>
          <p:nvPr/>
        </p:nvSpPr>
        <p:spPr bwMode="auto">
          <a:xfrm>
            <a:off x="5173663" y="4270376"/>
            <a:ext cx="1763712" cy="4413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5" name="Rectangle 38"/>
          <p:cNvSpPr>
            <a:spLocks noChangeArrowheads="1"/>
          </p:cNvSpPr>
          <p:nvPr/>
        </p:nvSpPr>
        <p:spPr bwMode="auto">
          <a:xfrm>
            <a:off x="6999288" y="4265613"/>
            <a:ext cx="1763712" cy="44291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56" name="Rectangle 39"/>
          <p:cNvSpPr>
            <a:spLocks noChangeArrowheads="1"/>
          </p:cNvSpPr>
          <p:nvPr/>
        </p:nvSpPr>
        <p:spPr bwMode="auto">
          <a:xfrm>
            <a:off x="8885238" y="4276726"/>
            <a:ext cx="1763712" cy="4413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3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620714"/>
            <a:ext cx="2112962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92150"/>
            <a:ext cx="237648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1524000" y="2492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 flipV="1">
            <a:off x="1524000" y="40767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62" name="Text Box 17"/>
          <p:cNvSpPr txBox="1">
            <a:spLocks noChangeArrowheads="1"/>
          </p:cNvSpPr>
          <p:nvPr/>
        </p:nvSpPr>
        <p:spPr bwMode="auto">
          <a:xfrm>
            <a:off x="4943476" y="1"/>
            <a:ext cx="3635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/>
              <a:t>La Rue Principale</a:t>
            </a:r>
            <a:endParaRPr lang="en-US" altLang="en-US" sz="1200" b="1"/>
          </a:p>
        </p:txBody>
      </p:sp>
      <p:pic>
        <p:nvPicPr>
          <p:cNvPr id="45063" name="Picture 29" descr="MPj043314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284538"/>
            <a:ext cx="1039812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29" descr="MPj0433146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6" y="3357564"/>
            <a:ext cx="10461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15" descr="j02129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2492376"/>
            <a:ext cx="96678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Picture 15" descr="j02129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492376"/>
            <a:ext cx="917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067" name="Straight Connector 18"/>
          <p:cNvCxnSpPr>
            <a:cxnSpLocks noChangeShapeType="1"/>
          </p:cNvCxnSpPr>
          <p:nvPr/>
        </p:nvCxnSpPr>
        <p:spPr bwMode="auto">
          <a:xfrm>
            <a:off x="1524000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8" name="Straight Connector 19"/>
          <p:cNvCxnSpPr>
            <a:cxnSpLocks noChangeShapeType="1"/>
          </p:cNvCxnSpPr>
          <p:nvPr/>
        </p:nvCxnSpPr>
        <p:spPr bwMode="auto">
          <a:xfrm>
            <a:off x="6311900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9" name="Straight Connector 20"/>
          <p:cNvCxnSpPr>
            <a:cxnSpLocks noChangeShapeType="1"/>
          </p:cNvCxnSpPr>
          <p:nvPr/>
        </p:nvCxnSpPr>
        <p:spPr bwMode="auto">
          <a:xfrm>
            <a:off x="5591176" y="3213100"/>
            <a:ext cx="396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Straight Connector 21"/>
          <p:cNvCxnSpPr>
            <a:cxnSpLocks noChangeShapeType="1"/>
          </p:cNvCxnSpPr>
          <p:nvPr/>
        </p:nvCxnSpPr>
        <p:spPr bwMode="auto">
          <a:xfrm>
            <a:off x="4727575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Straight Connector 22"/>
          <p:cNvCxnSpPr>
            <a:cxnSpLocks noChangeShapeType="1"/>
          </p:cNvCxnSpPr>
          <p:nvPr/>
        </p:nvCxnSpPr>
        <p:spPr bwMode="auto">
          <a:xfrm>
            <a:off x="3935414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2" name="Straight Connector 23"/>
          <p:cNvCxnSpPr>
            <a:cxnSpLocks noChangeShapeType="1"/>
          </p:cNvCxnSpPr>
          <p:nvPr/>
        </p:nvCxnSpPr>
        <p:spPr bwMode="auto">
          <a:xfrm>
            <a:off x="3143250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Straight Connector 24"/>
          <p:cNvCxnSpPr>
            <a:cxnSpLocks noChangeShapeType="1"/>
          </p:cNvCxnSpPr>
          <p:nvPr/>
        </p:nvCxnSpPr>
        <p:spPr bwMode="auto">
          <a:xfrm>
            <a:off x="2351089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Straight Connector 25"/>
          <p:cNvCxnSpPr>
            <a:cxnSpLocks noChangeShapeType="1"/>
          </p:cNvCxnSpPr>
          <p:nvPr/>
        </p:nvCxnSpPr>
        <p:spPr bwMode="auto">
          <a:xfrm>
            <a:off x="9551989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Straight Connector 26"/>
          <p:cNvCxnSpPr>
            <a:cxnSpLocks noChangeShapeType="1"/>
          </p:cNvCxnSpPr>
          <p:nvPr/>
        </p:nvCxnSpPr>
        <p:spPr bwMode="auto">
          <a:xfrm>
            <a:off x="8688389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Straight Connector 27"/>
          <p:cNvCxnSpPr>
            <a:cxnSpLocks noChangeShapeType="1"/>
          </p:cNvCxnSpPr>
          <p:nvPr/>
        </p:nvCxnSpPr>
        <p:spPr bwMode="auto">
          <a:xfrm>
            <a:off x="7896225" y="3213100"/>
            <a:ext cx="3952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Straight Connector 28"/>
          <p:cNvCxnSpPr>
            <a:cxnSpLocks noChangeShapeType="1"/>
          </p:cNvCxnSpPr>
          <p:nvPr/>
        </p:nvCxnSpPr>
        <p:spPr bwMode="auto">
          <a:xfrm>
            <a:off x="7104064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Straight Connector 29"/>
          <p:cNvCxnSpPr>
            <a:cxnSpLocks noChangeShapeType="1"/>
          </p:cNvCxnSpPr>
          <p:nvPr/>
        </p:nvCxnSpPr>
        <p:spPr bwMode="auto">
          <a:xfrm>
            <a:off x="10272714" y="3213100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5079" name="Picture 19" descr="BD0743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806451"/>
            <a:ext cx="1763713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0" name="Picture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4149726"/>
            <a:ext cx="17526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1" name="Picture 12" descr="BD19753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4149725"/>
            <a:ext cx="1758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2" name="Picture 22" descr="PE0265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3" y="981076"/>
            <a:ext cx="21082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4" name="Picture 29" descr="boulangerie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49726"/>
            <a:ext cx="23050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5" name="Picture 30" descr="viande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4292600"/>
            <a:ext cx="2208212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1092" y="6197083"/>
            <a:ext cx="1061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is my design, on the next slide are some key words to describe it in French.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5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321972"/>
            <a:ext cx="113591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Prepositions – words which tell you where something is.</a:t>
            </a:r>
          </a:p>
          <a:p>
            <a:endParaRPr lang="en-GB" b="1" dirty="0"/>
          </a:p>
          <a:p>
            <a:r>
              <a:rPr lang="en-GB" b="1" dirty="0" err="1"/>
              <a:t>d</a:t>
            </a:r>
            <a:r>
              <a:rPr lang="en-GB" b="1" dirty="0" err="1" smtClean="0"/>
              <a:t>evant</a:t>
            </a:r>
            <a:r>
              <a:rPr lang="en-GB" b="1" dirty="0" smtClean="0"/>
              <a:t> = 		in front of</a:t>
            </a:r>
          </a:p>
          <a:p>
            <a:r>
              <a:rPr lang="en-GB" b="1" dirty="0" smtClean="0"/>
              <a:t>derriere =	 behind</a:t>
            </a:r>
          </a:p>
          <a:p>
            <a:r>
              <a:rPr lang="en-GB" b="1" dirty="0" smtClean="0"/>
              <a:t>a </a:t>
            </a:r>
            <a:r>
              <a:rPr lang="en-GB" b="1" dirty="0" err="1" smtClean="0"/>
              <a:t>coté</a:t>
            </a:r>
            <a:r>
              <a:rPr lang="en-GB" b="1" dirty="0" smtClean="0"/>
              <a:t> de =	 beside</a:t>
            </a:r>
          </a:p>
          <a:p>
            <a:r>
              <a:rPr lang="en-GB" b="1" dirty="0" smtClean="0"/>
              <a:t>entre … et … =	 between … and …</a:t>
            </a:r>
          </a:p>
          <a:p>
            <a:r>
              <a:rPr lang="en-GB" b="1" dirty="0" smtClean="0"/>
              <a:t>en face de = 	opposite</a:t>
            </a:r>
          </a:p>
          <a:p>
            <a:endParaRPr lang="en-GB" b="1" dirty="0"/>
          </a:p>
          <a:p>
            <a:r>
              <a:rPr lang="en-GB" b="1" dirty="0" smtClean="0"/>
              <a:t>We can use these words to describe where the places in the street are situated.</a:t>
            </a:r>
          </a:p>
          <a:p>
            <a:endParaRPr lang="en-GB" b="1" dirty="0"/>
          </a:p>
          <a:p>
            <a:r>
              <a:rPr lang="en-GB" b="1" dirty="0" smtClean="0"/>
              <a:t>For example, in my picture on slide 3 the cinema is beside the town hall.</a:t>
            </a:r>
          </a:p>
          <a:p>
            <a:endParaRPr lang="en-GB" b="1" dirty="0" smtClean="0"/>
          </a:p>
          <a:p>
            <a:r>
              <a:rPr lang="en-GB" b="1" dirty="0" smtClean="0"/>
              <a:t>In French “Le </a:t>
            </a:r>
            <a:r>
              <a:rPr lang="en-GB" b="1" dirty="0" err="1" smtClean="0"/>
              <a:t>cinéma</a:t>
            </a:r>
            <a:r>
              <a:rPr lang="en-GB" b="1" dirty="0" smtClean="0"/>
              <a:t> </a:t>
            </a:r>
            <a:r>
              <a:rPr lang="en-GB" b="1" dirty="0" err="1" smtClean="0"/>
              <a:t>est</a:t>
            </a:r>
            <a:r>
              <a:rPr lang="en-GB" b="1" dirty="0" smtClean="0"/>
              <a:t> a </a:t>
            </a:r>
            <a:r>
              <a:rPr lang="en-GB" b="1" dirty="0" err="1" smtClean="0"/>
              <a:t>coté</a:t>
            </a:r>
            <a:r>
              <a:rPr lang="en-GB" b="1" dirty="0" smtClean="0"/>
              <a:t> de la </a:t>
            </a:r>
            <a:r>
              <a:rPr lang="en-GB" b="1" dirty="0" err="1" smtClean="0"/>
              <a:t>mairie</a:t>
            </a:r>
            <a:r>
              <a:rPr lang="en-GB" b="1" dirty="0" smtClean="0"/>
              <a:t>”.</a:t>
            </a:r>
          </a:p>
          <a:p>
            <a:endParaRPr lang="en-GB" b="1" dirty="0"/>
          </a:p>
          <a:p>
            <a:r>
              <a:rPr lang="en-GB" b="1" dirty="0" smtClean="0"/>
              <a:t>On the next slide are some sentences about my picture.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6385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117" y="1680399"/>
            <a:ext cx="8569325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000" dirty="0">
                <a:latin typeface="Times New Roman" charset="0"/>
              </a:rPr>
              <a:t>True or False – </a:t>
            </a:r>
            <a:r>
              <a:rPr lang="en-GB" sz="2000" dirty="0" err="1">
                <a:latin typeface="Times New Roman" charset="0"/>
              </a:rPr>
              <a:t>Vrai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ou</a:t>
            </a:r>
            <a:r>
              <a:rPr lang="en-GB" sz="2000" dirty="0">
                <a:latin typeface="Times New Roman" charset="0"/>
              </a:rPr>
              <a:t> Faux</a:t>
            </a:r>
          </a:p>
          <a:p>
            <a:pPr eaLnBrk="1" hangingPunct="1">
              <a:defRPr/>
            </a:pPr>
            <a:endParaRPr lang="en-GB" sz="2000" dirty="0">
              <a:latin typeface="Times New Roman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GB" sz="2000" dirty="0" smtClean="0">
                <a:latin typeface="Times New Roman" charset="0"/>
              </a:rPr>
              <a:t>Le </a:t>
            </a:r>
            <a:r>
              <a:rPr lang="en-GB" sz="2000" dirty="0" err="1" smtClean="0">
                <a:latin typeface="Times New Roman" charset="0"/>
              </a:rPr>
              <a:t>cinéma</a:t>
            </a:r>
            <a:r>
              <a:rPr lang="en-GB" sz="2000" dirty="0" smtClean="0">
                <a:latin typeface="Times New Roman" charset="0"/>
              </a:rPr>
              <a:t> </a:t>
            </a:r>
            <a:r>
              <a:rPr lang="en-GB" sz="2000" dirty="0" err="1" smtClean="0">
                <a:latin typeface="Times New Roman" charset="0"/>
              </a:rPr>
              <a:t>est</a:t>
            </a:r>
            <a:r>
              <a:rPr lang="en-GB" sz="2000" dirty="0" smtClean="0">
                <a:latin typeface="Times New Roman" charset="0"/>
              </a:rPr>
              <a:t> à </a:t>
            </a:r>
            <a:r>
              <a:rPr lang="en-GB" sz="2000" dirty="0" err="1">
                <a:latin typeface="Times New Roman" charset="0"/>
              </a:rPr>
              <a:t>côté</a:t>
            </a:r>
            <a:r>
              <a:rPr lang="en-GB" sz="2000" dirty="0">
                <a:latin typeface="Times New Roman" charset="0"/>
              </a:rPr>
              <a:t> de la </a:t>
            </a:r>
            <a:r>
              <a:rPr lang="en-GB" sz="2000" dirty="0" err="1">
                <a:latin typeface="Times New Roman" charset="0"/>
              </a:rPr>
              <a:t>banque</a:t>
            </a:r>
            <a:r>
              <a:rPr lang="en-GB" sz="2000" dirty="0">
                <a:latin typeface="Times New Roman" charset="0"/>
              </a:rPr>
              <a:t>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sz="2000" dirty="0">
                <a:latin typeface="Times New Roman" charset="0"/>
              </a:rPr>
              <a:t>La </a:t>
            </a:r>
            <a:r>
              <a:rPr lang="en-GB" sz="2000" dirty="0" err="1">
                <a:latin typeface="Times New Roman" charset="0"/>
              </a:rPr>
              <a:t>mairie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entre le </a:t>
            </a:r>
            <a:r>
              <a:rPr lang="en-GB" sz="2000" dirty="0" err="1">
                <a:latin typeface="Times New Roman" charset="0"/>
              </a:rPr>
              <a:t>cinéma</a:t>
            </a:r>
            <a:r>
              <a:rPr lang="en-GB" sz="2000" dirty="0">
                <a:latin typeface="Times New Roman" charset="0"/>
              </a:rPr>
              <a:t> et le </a:t>
            </a:r>
            <a:r>
              <a:rPr lang="en-GB" sz="2000" dirty="0" err="1">
                <a:latin typeface="Times New Roman" charset="0"/>
              </a:rPr>
              <a:t>marché</a:t>
            </a:r>
            <a:r>
              <a:rPr lang="en-GB" sz="2000" dirty="0">
                <a:latin typeface="Times New Roman" charset="0"/>
              </a:rPr>
              <a:t>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sz="2000" dirty="0">
                <a:latin typeface="Times New Roman" charset="0"/>
              </a:rPr>
              <a:t>Le café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en face de la </a:t>
            </a:r>
            <a:r>
              <a:rPr lang="en-GB" sz="2000" dirty="0" err="1">
                <a:latin typeface="Times New Roman" charset="0"/>
              </a:rPr>
              <a:t>boucherie</a:t>
            </a:r>
            <a:r>
              <a:rPr lang="en-GB" sz="2000" dirty="0">
                <a:latin typeface="Times New Roman" charset="0"/>
              </a:rPr>
              <a:t>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sz="2000" dirty="0" smtClean="0">
                <a:latin typeface="Times New Roman" charset="0"/>
              </a:rPr>
              <a:t>Le </a:t>
            </a:r>
            <a:r>
              <a:rPr lang="en-GB" sz="2000" dirty="0" err="1" smtClean="0">
                <a:latin typeface="Times New Roman" charset="0"/>
              </a:rPr>
              <a:t>marché</a:t>
            </a:r>
            <a:r>
              <a:rPr lang="en-GB" sz="2000" dirty="0" smtClean="0">
                <a:latin typeface="Times New Roman" charset="0"/>
              </a:rPr>
              <a:t> </a:t>
            </a:r>
            <a:r>
              <a:rPr lang="en-GB" sz="2000" dirty="0" err="1" smtClean="0">
                <a:latin typeface="Times New Roman" charset="0"/>
              </a:rPr>
              <a:t>est</a:t>
            </a:r>
            <a:r>
              <a:rPr lang="en-GB" sz="2000" dirty="0" smtClean="0">
                <a:latin typeface="Times New Roman" charset="0"/>
              </a:rPr>
              <a:t> </a:t>
            </a:r>
            <a:r>
              <a:rPr lang="en-GB" sz="2000" dirty="0" err="1" smtClean="0">
                <a:latin typeface="Times New Roman" charset="0"/>
              </a:rPr>
              <a:t>devant</a:t>
            </a:r>
            <a:r>
              <a:rPr lang="en-GB" sz="2000" dirty="0" smtClean="0">
                <a:latin typeface="Times New Roman" charset="0"/>
              </a:rPr>
              <a:t> la </a:t>
            </a:r>
            <a:r>
              <a:rPr lang="en-GB" sz="2000" dirty="0" err="1">
                <a:latin typeface="Times New Roman" charset="0"/>
              </a:rPr>
              <a:t>pharmacie</a:t>
            </a:r>
            <a:r>
              <a:rPr lang="en-GB" sz="2000" dirty="0">
                <a:latin typeface="Times New Roman" charset="0"/>
              </a:rPr>
              <a:t>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sz="2000" dirty="0">
                <a:latin typeface="Times New Roman" charset="0"/>
              </a:rPr>
              <a:t>La </a:t>
            </a:r>
            <a:r>
              <a:rPr lang="en-GB" sz="2000" dirty="0" err="1">
                <a:latin typeface="Times New Roman" charset="0"/>
              </a:rPr>
              <a:t>banque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à </a:t>
            </a:r>
            <a:r>
              <a:rPr lang="en-GB" sz="2000" dirty="0" err="1">
                <a:latin typeface="Times New Roman" charset="0"/>
              </a:rPr>
              <a:t>côté</a:t>
            </a:r>
            <a:r>
              <a:rPr lang="en-GB" sz="2000" dirty="0">
                <a:latin typeface="Times New Roman" charset="0"/>
              </a:rPr>
              <a:t> du café.</a:t>
            </a:r>
          </a:p>
          <a:p>
            <a:pPr marL="514350" indent="-514350">
              <a:buFontTx/>
              <a:buAutoNum type="arabicPeriod"/>
              <a:defRPr/>
            </a:pPr>
            <a:endParaRPr lang="en-GB" sz="2000" dirty="0">
              <a:latin typeface="Times New Roman" charset="0"/>
            </a:endParaRPr>
          </a:p>
          <a:p>
            <a:pPr marL="514350" indent="-514350">
              <a:defRPr/>
            </a:pPr>
            <a:r>
              <a:rPr lang="en-GB" sz="2000" dirty="0">
                <a:latin typeface="Times New Roman" charset="0"/>
              </a:rPr>
              <a:t>Complete these sentences in French</a:t>
            </a:r>
          </a:p>
          <a:p>
            <a:pPr marL="514350" indent="-514350">
              <a:defRPr/>
            </a:pPr>
            <a:endParaRPr lang="en-GB" sz="2000" dirty="0">
              <a:latin typeface="Times New Roman" charset="0"/>
            </a:endParaRPr>
          </a:p>
          <a:p>
            <a:pPr marL="514350" indent="-514350">
              <a:defRPr/>
            </a:pPr>
            <a:r>
              <a:rPr lang="en-GB" sz="2000" dirty="0">
                <a:latin typeface="Times New Roman" charset="0"/>
              </a:rPr>
              <a:t>6. La </a:t>
            </a:r>
            <a:r>
              <a:rPr lang="en-GB" sz="2000" dirty="0" err="1">
                <a:latin typeface="Times New Roman" charset="0"/>
              </a:rPr>
              <a:t>banque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_ _   _ _ _ _   _ _  la </a:t>
            </a:r>
            <a:r>
              <a:rPr lang="en-GB" sz="2000" dirty="0" err="1">
                <a:latin typeface="Times New Roman" charset="0"/>
              </a:rPr>
              <a:t>boulangerie</a:t>
            </a:r>
            <a:r>
              <a:rPr lang="en-GB" sz="2000" dirty="0">
                <a:latin typeface="Times New Roman" charset="0"/>
              </a:rPr>
              <a:t>.</a:t>
            </a:r>
          </a:p>
          <a:p>
            <a:pPr marL="514350" indent="-514350">
              <a:defRPr/>
            </a:pPr>
            <a:r>
              <a:rPr lang="en-GB" sz="2000" dirty="0">
                <a:latin typeface="Times New Roman" charset="0"/>
              </a:rPr>
              <a:t>7. La </a:t>
            </a:r>
            <a:r>
              <a:rPr lang="en-GB" sz="2000" dirty="0" err="1">
                <a:latin typeface="Times New Roman" charset="0"/>
              </a:rPr>
              <a:t>pharmacie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_ _ _ _ _ la </a:t>
            </a:r>
            <a:r>
              <a:rPr lang="en-GB" sz="2000" dirty="0" err="1">
                <a:latin typeface="Times New Roman" charset="0"/>
              </a:rPr>
              <a:t>boucherie</a:t>
            </a:r>
            <a:r>
              <a:rPr lang="en-GB" sz="2000" dirty="0">
                <a:latin typeface="Times New Roman" charset="0"/>
              </a:rPr>
              <a:t> et le </a:t>
            </a:r>
            <a:r>
              <a:rPr lang="en-GB" sz="2000" dirty="0" err="1">
                <a:latin typeface="Times New Roman" charset="0"/>
              </a:rPr>
              <a:t>marché</a:t>
            </a:r>
            <a:r>
              <a:rPr lang="en-GB" sz="2000" dirty="0">
                <a:latin typeface="Times New Roman" charset="0"/>
              </a:rPr>
              <a:t>.</a:t>
            </a:r>
          </a:p>
          <a:p>
            <a:pPr marL="514350" indent="-514350">
              <a:defRPr/>
            </a:pPr>
            <a:r>
              <a:rPr lang="en-GB" sz="2000" dirty="0">
                <a:latin typeface="Times New Roman" charset="0"/>
              </a:rPr>
              <a:t>8. Le café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……</a:t>
            </a:r>
          </a:p>
          <a:p>
            <a:pPr marL="514350" indent="-514350">
              <a:defRPr/>
            </a:pPr>
            <a:r>
              <a:rPr lang="en-GB" sz="2000" dirty="0">
                <a:latin typeface="Times New Roman" charset="0"/>
              </a:rPr>
              <a:t>9. Le </a:t>
            </a:r>
            <a:r>
              <a:rPr lang="en-GB" sz="2000" dirty="0" err="1">
                <a:latin typeface="Times New Roman" charset="0"/>
              </a:rPr>
              <a:t>cinéma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est</a:t>
            </a:r>
            <a:r>
              <a:rPr lang="en-GB" sz="2000" dirty="0">
                <a:latin typeface="Times New Roman" charset="0"/>
              </a:rPr>
              <a:t> en face du …..</a:t>
            </a:r>
          </a:p>
          <a:p>
            <a:pPr marL="514350" indent="-514350">
              <a:defRPr/>
            </a:pPr>
            <a:r>
              <a:rPr lang="en-GB" sz="2000" dirty="0">
                <a:latin typeface="Times New Roman" charset="0"/>
              </a:rPr>
              <a:t>10. …….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699" y="90152"/>
            <a:ext cx="1174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sentences are all about the picture on slide 4. For numbers 1 to 5, read the sentence, look at the picture and decide if the sentence is true or false.</a:t>
            </a:r>
          </a:p>
          <a:p>
            <a:r>
              <a:rPr lang="en-GB" dirty="0" smtClean="0"/>
              <a:t>For numbers 6 and 7, the missing words are prepositions.</a:t>
            </a:r>
          </a:p>
          <a:p>
            <a:r>
              <a:rPr lang="en-GB" dirty="0" smtClean="0"/>
              <a:t>For numbers 8 and 9, complete the sentence in French. Number 10, make up a new sentence about the picture.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7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284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graham</dc:creator>
  <cp:lastModifiedBy>chris graham</cp:lastModifiedBy>
  <cp:revision>3</cp:revision>
  <dcterms:created xsi:type="dcterms:W3CDTF">2020-05-06T13:02:15Z</dcterms:created>
  <dcterms:modified xsi:type="dcterms:W3CDTF">2020-05-13T08:45:20Z</dcterms:modified>
</cp:coreProperties>
</file>